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handoutMasterIdLst>
    <p:handoutMasterId r:id="rId15"/>
  </p:handoutMasterIdLst>
  <p:sldIdLst>
    <p:sldId id="256" r:id="rId2"/>
    <p:sldId id="258" r:id="rId3"/>
    <p:sldId id="266" r:id="rId4"/>
    <p:sldId id="267" r:id="rId5"/>
    <p:sldId id="268" r:id="rId6"/>
    <p:sldId id="269" r:id="rId7"/>
    <p:sldId id="270" r:id="rId8"/>
    <p:sldId id="271" r:id="rId9"/>
    <p:sldId id="272" r:id="rId10"/>
    <p:sldId id="273" r:id="rId11"/>
    <p:sldId id="274" r:id="rId12"/>
    <p:sldId id="264"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1/16/2019</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16.01.2019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smtClean="0"/>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smtClean="0"/>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smtClean="0"/>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smtClean="0"/>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smtClean="0"/>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smtClean="0"/>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smtClean="0"/>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smtClean="0"/>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smtClean="0"/>
              <a:t>Edit Master text styles</a:t>
            </a:r>
          </a:p>
          <a:p>
            <a:pPr lvl="1"/>
            <a:r>
              <a:rPr lang="en-US"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smtClean="0"/>
              <a:t>Edit Master text styles</a:t>
            </a:r>
          </a:p>
          <a:p>
            <a:pPr lvl="1"/>
            <a:r>
              <a:rPr lang="en-US"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smtClean="0"/>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smtClean="0"/>
              <a:t>Click icon to add table</a:t>
            </a:r>
            <a:endParaRPr lang="ru-RU"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smtClean="0"/>
              <a:t>Click icon to add media</a:t>
            </a:r>
            <a:endParaRPr lang="ru-RU"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eachervision.com/professional-development/cooperative-learn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lstStyle/>
          <a:p>
            <a:r>
              <a:rPr lang="en-US" dirty="0" smtClean="0"/>
              <a:t>January2019</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6882546" y="2587797"/>
            <a:ext cx="5193785" cy="2060162"/>
          </a:xfrm>
        </p:spPr>
        <p:txBody>
          <a:bodyPr>
            <a:normAutofit/>
          </a:bodyPr>
          <a:lstStyle/>
          <a:p>
            <a:r>
              <a:rPr lang="en-US" sz="3600" dirty="0" smtClean="0"/>
              <a:t>Cooperative Learning: Practical Application</a:t>
            </a:r>
            <a:endParaRPr lang="ru-RU" sz="36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769508" y="5090363"/>
            <a:ext cx="4324347" cy="858767"/>
          </a:xfrm>
        </p:spPr>
        <p:txBody>
          <a:bodyPr>
            <a:normAutofit/>
          </a:bodyPr>
          <a:lstStyle/>
          <a:p>
            <a:r>
              <a:rPr lang="en-US" sz="1400" dirty="0" smtClean="0">
                <a:latin typeface="Elephant" panose="02020904090505020303" pitchFamily="18" charset="0"/>
              </a:rPr>
              <a:t>                  Presented by: Dr. Brown</a:t>
            </a:r>
            <a:endParaRPr lang="ru-RU" sz="1400" dirty="0"/>
          </a:p>
        </p:txBody>
      </p:sp>
      <p:pic>
        <p:nvPicPr>
          <p:cNvPr id="1026" name="Picture 2" descr="Image result for cooperative groups"/>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7210" r="7210"/>
          <a:stretch>
            <a:fillRect/>
          </a:stretch>
        </p:blipFill>
        <p:spPr bwMode="auto">
          <a:xfrm rot="21039110">
            <a:off x="265544" y="1996718"/>
            <a:ext cx="5499043" cy="371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ru-RU" dirty="0"/>
          </a:p>
        </p:txBody>
      </p:sp>
      <p:sp>
        <p:nvSpPr>
          <p:cNvPr id="3" name="Slide Number Placeholder 2"/>
          <p:cNvSpPr>
            <a:spLocks noGrp="1"/>
          </p:cNvSpPr>
          <p:nvPr>
            <p:ph type="sldNum" sz="quarter" idx="12"/>
          </p:nvPr>
        </p:nvSpPr>
        <p:spPr/>
        <p:txBody>
          <a:bodyPr/>
          <a:lstStyle/>
          <a:p>
            <a:fld id="{98C0CDE5-970C-4CC4-BF43-0DA127E73E82}" type="slidenum">
              <a:rPr lang="ru-RU" smtClean="0"/>
              <a:t>10</a:t>
            </a:fld>
            <a:endParaRPr lang="ru-RU" dirty="0"/>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7200" dirty="0" smtClean="0"/>
              <a:t>Who was the first Black American to have their likeness portrayed on a U.S. postage stamp?</a:t>
            </a:r>
            <a:endParaRPr lang="en-US" sz="7200" dirty="0">
              <a:solidFill>
                <a:srgbClr val="7030A0"/>
              </a:solidFill>
            </a:endParaRPr>
          </a:p>
        </p:txBody>
      </p:sp>
    </p:spTree>
    <p:extLst>
      <p:ext uri="{BB962C8B-B14F-4D97-AF65-F5344CB8AC3E}">
        <p14:creationId xmlns:p14="http://schemas.microsoft.com/office/powerpoint/2010/main" val="465712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ru-RU" smtClean="0"/>
              <a:t>11</a:t>
            </a:fld>
            <a:endParaRPr lang="ru-RU" dirty="0"/>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4400" dirty="0" smtClean="0"/>
              <a:t>Answer: Booker T. Washington</a:t>
            </a:r>
            <a:endParaRPr lang="en-US" sz="4400" dirty="0"/>
          </a:p>
        </p:txBody>
      </p:sp>
    </p:spTree>
    <p:extLst>
      <p:ext uri="{BB962C8B-B14F-4D97-AF65-F5344CB8AC3E}">
        <p14:creationId xmlns:p14="http://schemas.microsoft.com/office/powerpoint/2010/main" val="106950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noAutofit/>
          </a:bodyPr>
          <a:lstStyle/>
          <a:p>
            <a:r>
              <a:rPr lang="en-US" sz="4400" dirty="0" smtClean="0"/>
              <a:t>Happy Teaching!</a:t>
            </a:r>
            <a:endParaRPr lang="ru-RU" sz="4400"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a:xfrm rot="765150">
            <a:off x="8157484" y="4070388"/>
            <a:ext cx="4056802" cy="586641"/>
          </a:xfrm>
        </p:spPr>
        <p:txBody>
          <a:bodyPr/>
          <a:lstStyle/>
          <a:p>
            <a:r>
              <a:rPr lang="en-US" dirty="0" smtClean="0"/>
              <a:t> </a:t>
            </a:r>
            <a:endParaRPr lang="en-US" sz="2000" dirty="0" smtClean="0"/>
          </a:p>
        </p:txBody>
      </p:sp>
      <p:pic>
        <p:nvPicPr>
          <p:cNvPr id="7" name="Picture Placeholder 6">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0173" y="1411498"/>
            <a:ext cx="5621864" cy="4493669"/>
          </a:xfrm>
        </p:spPr>
      </p:pic>
    </p:spTree>
    <p:extLst>
      <p:ext uri="{BB962C8B-B14F-4D97-AF65-F5344CB8AC3E}">
        <p14:creationId xmlns:p14="http://schemas.microsoft.com/office/powerpoint/2010/main" val="192333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2449" y="676887"/>
            <a:ext cx="4999541" cy="1147875"/>
          </a:xfrm>
        </p:spPr>
        <p:txBody>
          <a:bodyPr>
            <a:normAutofit/>
          </a:bodyPr>
          <a:lstStyle/>
          <a:p>
            <a:r>
              <a:rPr lang="en-US" sz="2800" dirty="0" smtClean="0"/>
              <a:t>Cooperative Learning</a:t>
            </a:r>
            <a:endParaRPr lang="ru-RU" sz="2800" dirty="0"/>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p:txBody>
          <a:bodyPr/>
          <a:lstStyle/>
          <a:p>
            <a:r>
              <a:rPr lang="en-US" dirty="0" smtClean="0"/>
              <a:t>Numbered Heads Together</a:t>
            </a:r>
            <a:endParaRPr lang="ru-RU" dirty="0"/>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808990" y="3392622"/>
            <a:ext cx="3913188" cy="3465378"/>
          </a:xfrm>
        </p:spPr>
        <p:txBody>
          <a:bodyPr>
            <a:normAutofit fontScale="92500" lnSpcReduction="10000"/>
          </a:bodyPr>
          <a:lstStyle/>
          <a:p>
            <a:r>
              <a:rPr lang="en-US" dirty="0"/>
              <a:t>Numbered Heads Together is a </a:t>
            </a:r>
            <a:r>
              <a:rPr lang="en-US" b="1" dirty="0">
                <a:hlinkClick r:id="rId2"/>
              </a:rPr>
              <a:t>cooperative learning</a:t>
            </a:r>
            <a:r>
              <a:rPr lang="en-US" dirty="0"/>
              <a:t> strategy that holds each student accountable for learning the material. Students are placed in groups and each person is given a number (from one to the maximum number in each group). The teacher poses a question and students "put their heads together" to figure out the answer</a:t>
            </a:r>
            <a:r>
              <a:rPr lang="en-US" dirty="0" smtClean="0"/>
              <a:t>.</a:t>
            </a:r>
          </a:p>
          <a:p>
            <a:endParaRPr lang="en-US" dirty="0"/>
          </a:p>
          <a:p>
            <a:r>
              <a:rPr lang="en-US" dirty="0"/>
              <a:t>This cooperative learning strategy promotes discussion and both individual and group accountability. This strategy is beneficial for reviewing and integrating subject matter. Students with special needs often benefit when this strategy is used. </a:t>
            </a:r>
            <a:endParaRPr lang="ru-RU" dirty="0"/>
          </a:p>
        </p:txBody>
      </p:sp>
      <p:pic>
        <p:nvPicPr>
          <p:cNvPr id="17" name="Picture Placeholder 16">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rot="720000">
            <a:off x="6380361" y="235724"/>
            <a:ext cx="4647699" cy="5455700"/>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ru-RU" smtClean="0"/>
              <a:pPr/>
              <a:t>2</a:t>
            </a:fld>
            <a:endParaRPr lang="ru-RU" dirty="0"/>
          </a:p>
        </p:txBody>
      </p:sp>
    </p:spTree>
    <p:extLst>
      <p:ext uri="{BB962C8B-B14F-4D97-AF65-F5344CB8AC3E}">
        <p14:creationId xmlns:p14="http://schemas.microsoft.com/office/powerpoint/2010/main" val="3671418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11225" y="5945824"/>
            <a:ext cx="3373392" cy="365125"/>
          </a:xfrm>
        </p:spPr>
        <p:txBody>
          <a:bodyPr/>
          <a:lstStyle/>
          <a:p>
            <a:r>
              <a:rPr lang="en-US" dirty="0" smtClean="0"/>
              <a:t>Kagan Cooperative Learning</a:t>
            </a:r>
            <a:endParaRPr lang="ru-RU" dirty="0"/>
          </a:p>
        </p:txBody>
      </p:sp>
      <p:sp>
        <p:nvSpPr>
          <p:cNvPr id="3" name="Slide Number Placeholder 2"/>
          <p:cNvSpPr>
            <a:spLocks noGrp="1"/>
          </p:cNvSpPr>
          <p:nvPr>
            <p:ph type="sldNum" sz="quarter" idx="12"/>
          </p:nvPr>
        </p:nvSpPr>
        <p:spPr/>
        <p:txBody>
          <a:bodyPr/>
          <a:lstStyle/>
          <a:p>
            <a:fld id="{98C0CDE5-970C-4CC4-BF43-0DA127E73E82}" type="slidenum">
              <a:rPr lang="ru-RU" smtClean="0"/>
              <a:t>3</a:t>
            </a:fld>
            <a:endParaRPr lang="ru-RU" dirty="0"/>
          </a:p>
        </p:txBody>
      </p:sp>
      <p:sp>
        <p:nvSpPr>
          <p:cNvPr id="4" name="Title 3"/>
          <p:cNvSpPr>
            <a:spLocks noGrp="1"/>
          </p:cNvSpPr>
          <p:nvPr>
            <p:ph type="title"/>
          </p:nvPr>
        </p:nvSpPr>
        <p:spPr/>
        <p:txBody>
          <a:bodyPr/>
          <a:lstStyle/>
          <a:p>
            <a:r>
              <a:rPr lang="en-US" dirty="0" smtClean="0"/>
              <a:t>Fun Facts</a:t>
            </a:r>
            <a:endParaRPr lang="en-US" dirty="0"/>
          </a:p>
        </p:txBody>
      </p:sp>
    </p:spTree>
    <p:extLst>
      <p:ext uri="{BB962C8B-B14F-4D97-AF65-F5344CB8AC3E}">
        <p14:creationId xmlns:p14="http://schemas.microsoft.com/office/powerpoint/2010/main" val="16578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ru-RU" smtClean="0"/>
              <a:t>4</a:t>
            </a:fld>
            <a:endParaRPr lang="ru-RU" dirty="0"/>
          </a:p>
        </p:txBody>
      </p:sp>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Autofit/>
          </a:bodyPr>
          <a:lstStyle/>
          <a:p>
            <a:r>
              <a:rPr lang="en-US" sz="7200" dirty="0" smtClean="0"/>
              <a:t>Who said “</a:t>
            </a:r>
            <a:r>
              <a:rPr lang="en-US" sz="7200" dirty="0" smtClean="0">
                <a:solidFill>
                  <a:srgbClr val="7030A0"/>
                </a:solidFill>
              </a:rPr>
              <a:t>I never ran my train off the track and never lost a passenger”</a:t>
            </a:r>
            <a:endParaRPr lang="en-US" sz="7200" dirty="0">
              <a:solidFill>
                <a:srgbClr val="7030A0"/>
              </a:solidFill>
            </a:endParaRPr>
          </a:p>
        </p:txBody>
      </p:sp>
    </p:spTree>
    <p:extLst>
      <p:ext uri="{BB962C8B-B14F-4D97-AF65-F5344CB8AC3E}">
        <p14:creationId xmlns:p14="http://schemas.microsoft.com/office/powerpoint/2010/main" val="4264615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11225" y="5945824"/>
            <a:ext cx="3268889" cy="365125"/>
          </a:xfrm>
        </p:spPr>
        <p:txBody>
          <a:bodyPr/>
          <a:lstStyle/>
          <a:p>
            <a:r>
              <a:rPr lang="en-US" dirty="0" smtClean="0"/>
              <a:t>Kagan Cooperative Learning</a:t>
            </a:r>
            <a:endParaRPr lang="ru-RU" dirty="0"/>
          </a:p>
        </p:txBody>
      </p:sp>
      <p:sp>
        <p:nvSpPr>
          <p:cNvPr id="3" name="Slide Number Placeholder 2"/>
          <p:cNvSpPr>
            <a:spLocks noGrp="1"/>
          </p:cNvSpPr>
          <p:nvPr>
            <p:ph type="sldNum" sz="quarter" idx="12"/>
          </p:nvPr>
        </p:nvSpPr>
        <p:spPr/>
        <p:txBody>
          <a:bodyPr/>
          <a:lstStyle/>
          <a:p>
            <a:fld id="{98C0CDE5-970C-4CC4-BF43-0DA127E73E82}" type="slidenum">
              <a:rPr lang="ru-RU" smtClean="0"/>
              <a:t>5</a:t>
            </a:fld>
            <a:endParaRPr lang="ru-RU" dirty="0"/>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r>
              <a:rPr lang="en-US" sz="4400" dirty="0" smtClean="0"/>
              <a:t>Answer: Harriet Tubman</a:t>
            </a:r>
            <a:endParaRPr lang="en-US" sz="4400" dirty="0"/>
          </a:p>
        </p:txBody>
      </p:sp>
    </p:spTree>
    <p:extLst>
      <p:ext uri="{BB962C8B-B14F-4D97-AF65-F5344CB8AC3E}">
        <p14:creationId xmlns:p14="http://schemas.microsoft.com/office/powerpoint/2010/main" val="826842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ADD A FOOTER</a:t>
            </a:r>
            <a:endParaRPr lang="ru-RU" dirty="0"/>
          </a:p>
        </p:txBody>
      </p:sp>
      <p:sp>
        <p:nvSpPr>
          <p:cNvPr id="3" name="Slide Number Placeholder 2"/>
          <p:cNvSpPr>
            <a:spLocks noGrp="1"/>
          </p:cNvSpPr>
          <p:nvPr>
            <p:ph type="sldNum" sz="quarter" idx="12"/>
          </p:nvPr>
        </p:nvSpPr>
        <p:spPr/>
        <p:txBody>
          <a:bodyPr/>
          <a:lstStyle/>
          <a:p>
            <a:fld id="{98C0CDE5-970C-4CC4-BF43-0DA127E73E82}" type="slidenum">
              <a:rPr lang="ru-RU" smtClean="0"/>
              <a:t>6</a:t>
            </a:fld>
            <a:endParaRPr lang="ru-RU" dirty="0"/>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r>
              <a:rPr lang="en-US" sz="7200" dirty="0" smtClean="0"/>
              <a:t>Who said </a:t>
            </a:r>
            <a:r>
              <a:rPr lang="en-US" sz="7200" dirty="0" smtClean="0">
                <a:solidFill>
                  <a:srgbClr val="7030A0"/>
                </a:solidFill>
              </a:rPr>
              <a:t>“The time is right to do what is right”</a:t>
            </a:r>
            <a:endParaRPr lang="en-US" sz="7200" dirty="0">
              <a:solidFill>
                <a:srgbClr val="7030A0"/>
              </a:solidFill>
            </a:endParaRPr>
          </a:p>
        </p:txBody>
      </p:sp>
    </p:spTree>
    <p:extLst>
      <p:ext uri="{BB962C8B-B14F-4D97-AF65-F5344CB8AC3E}">
        <p14:creationId xmlns:p14="http://schemas.microsoft.com/office/powerpoint/2010/main" val="3701515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ru-RU" smtClean="0"/>
              <a:t>7</a:t>
            </a:fld>
            <a:endParaRPr lang="ru-RU" dirty="0"/>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4400" dirty="0" smtClean="0"/>
              <a:t>Answer: Rev. Dr. Martin Luther King, Jr.</a:t>
            </a:r>
            <a:endParaRPr lang="en-US" sz="4400" dirty="0"/>
          </a:p>
        </p:txBody>
      </p:sp>
    </p:spTree>
    <p:extLst>
      <p:ext uri="{BB962C8B-B14F-4D97-AF65-F5344CB8AC3E}">
        <p14:creationId xmlns:p14="http://schemas.microsoft.com/office/powerpoint/2010/main" val="253518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ru-RU" smtClean="0"/>
              <a:t>8</a:t>
            </a:fld>
            <a:endParaRPr lang="ru-RU" dirty="0"/>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r>
              <a:rPr lang="en-US" sz="7200" dirty="0" smtClean="0"/>
              <a:t>Who said </a:t>
            </a:r>
            <a:r>
              <a:rPr lang="en-US" sz="7200" dirty="0" smtClean="0">
                <a:solidFill>
                  <a:srgbClr val="7030A0"/>
                </a:solidFill>
              </a:rPr>
              <a:t>“I don’t want a Black History Month. Black History is American History”</a:t>
            </a:r>
            <a:endParaRPr lang="en-US" sz="7200" dirty="0">
              <a:solidFill>
                <a:srgbClr val="7030A0"/>
              </a:solidFill>
            </a:endParaRPr>
          </a:p>
        </p:txBody>
      </p:sp>
    </p:spTree>
    <p:extLst>
      <p:ext uri="{BB962C8B-B14F-4D97-AF65-F5344CB8AC3E}">
        <p14:creationId xmlns:p14="http://schemas.microsoft.com/office/powerpoint/2010/main" val="1415091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ru-RU" smtClean="0"/>
              <a:t>9</a:t>
            </a:fld>
            <a:endParaRPr lang="ru-RU" dirty="0"/>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4400" dirty="0" smtClean="0"/>
              <a:t>Answer: Morgan Freeman</a:t>
            </a:r>
            <a:endParaRPr lang="en-US" sz="4400" dirty="0"/>
          </a:p>
        </p:txBody>
      </p:sp>
    </p:spTree>
    <p:extLst>
      <p:ext uri="{BB962C8B-B14F-4D97-AF65-F5344CB8AC3E}">
        <p14:creationId xmlns:p14="http://schemas.microsoft.com/office/powerpoint/2010/main" val="3515919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139</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Comic Sans MS</vt:lpstr>
      <vt:lpstr>Elephant</vt:lpstr>
      <vt:lpstr>Franklin Gothic Book</vt:lpstr>
      <vt:lpstr>Office Theme</vt:lpstr>
      <vt:lpstr>Cooperative Learning: Practical Application</vt:lpstr>
      <vt:lpstr>Cooperative Learning</vt:lpstr>
      <vt:lpstr>Fun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Happy Teaching!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2019-01-15T16:24:52Z</dcterms:created>
  <dcterms:modified xsi:type="dcterms:W3CDTF">2019-01-16T18:47:01Z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